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3004800" cy="9753600"/>
  <p:notesSz cx="6735763" cy="98694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70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6B603-3B59-45B8-BD4E-79AFB621B72B}" type="doc">
      <dgm:prSet loTypeId="urn:microsoft.com/office/officeart/2005/8/layout/lProcess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E9C22679-7A7E-49AB-9106-9025A0BD9E81}">
      <dgm:prSet phldrT="[Texto]"/>
      <dgm:spPr>
        <a:solidFill>
          <a:srgbClr val="00B050">
            <a:alpha val="7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CAMPAÑA DE FRIO</a:t>
          </a:r>
          <a:endParaRPr lang="es-ES" b="1" dirty="0">
            <a:solidFill>
              <a:schemeClr val="bg1"/>
            </a:solidFill>
          </a:endParaRPr>
        </a:p>
      </dgm:t>
    </dgm:pt>
    <dgm:pt modelId="{66A4EA2A-F6CB-42E6-9735-DF4C1C8F3782}" type="parTrans" cxnId="{17B62489-3CFB-4293-BECE-3D18D02CDB07}">
      <dgm:prSet/>
      <dgm:spPr/>
      <dgm:t>
        <a:bodyPr/>
        <a:lstStyle/>
        <a:p>
          <a:endParaRPr lang="es-ES"/>
        </a:p>
      </dgm:t>
    </dgm:pt>
    <dgm:pt modelId="{1C1E3B7E-4B02-4DB8-8F9A-551669A1BD64}" type="sibTrans" cxnId="{17B62489-3CFB-4293-BECE-3D18D02CDB07}">
      <dgm:prSet/>
      <dgm:spPr/>
      <dgm:t>
        <a:bodyPr/>
        <a:lstStyle/>
        <a:p>
          <a:endParaRPr lang="es-ES"/>
        </a:p>
      </dgm:t>
    </dgm:pt>
    <dgm:pt modelId="{3D8507BB-F923-4A48-AC08-009860ABB03E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es-ES" b="1" dirty="0" smtClean="0"/>
            <a:t>-CENTRO DE ACOGIDA PINAR DE SAN JOSE</a:t>
          </a:r>
        </a:p>
        <a:p>
          <a:pPr algn="ctr"/>
          <a:r>
            <a:rPr lang="es-ES" b="1" dirty="0" smtClean="0"/>
            <a:t>-CENTRO DE ACOGIDA DE EMERGENCIAS DE VILLA DE VALLECAS</a:t>
          </a:r>
        </a:p>
        <a:p>
          <a:pPr algn="ctr"/>
          <a:r>
            <a:rPr lang="es-ES" b="1" dirty="0" smtClean="0"/>
            <a:t>-CORAZON DEL PADRE</a:t>
          </a:r>
        </a:p>
        <a:p>
          <a:pPr algn="ctr"/>
          <a:r>
            <a:rPr lang="es-ES" b="1" dirty="0" smtClean="0"/>
            <a:t>-CENTRO PARA EXTRANJEROS DE CRUZ ROJA</a:t>
          </a:r>
        </a:p>
        <a:p>
          <a:pPr algn="ctr"/>
          <a:r>
            <a:rPr lang="es-ES" b="1" dirty="0" smtClean="0"/>
            <a:t>-PLAZAS EN PENSIONES</a:t>
          </a:r>
          <a:endParaRPr lang="es-ES" b="1" dirty="0"/>
        </a:p>
      </dgm:t>
    </dgm:pt>
    <dgm:pt modelId="{05221C92-D325-4D89-B112-385456DF0DFC}" type="parTrans" cxnId="{AABE5EB8-7E6B-4B3E-8C4A-E12B0C781D2E}">
      <dgm:prSet/>
      <dgm:spPr/>
      <dgm:t>
        <a:bodyPr/>
        <a:lstStyle/>
        <a:p>
          <a:endParaRPr lang="es-ES"/>
        </a:p>
      </dgm:t>
    </dgm:pt>
    <dgm:pt modelId="{22033B85-4586-46C3-BCEA-9E7368BBE191}" type="sibTrans" cxnId="{AABE5EB8-7E6B-4B3E-8C4A-E12B0C781D2E}">
      <dgm:prSet/>
      <dgm:spPr/>
      <dgm:t>
        <a:bodyPr/>
        <a:lstStyle/>
        <a:p>
          <a:endParaRPr lang="es-ES"/>
        </a:p>
      </dgm:t>
    </dgm:pt>
    <dgm:pt modelId="{73B1F342-ADC8-429A-BD5E-AA47C42CFBC5}">
      <dgm:prSet phldrT="[Texto]"/>
      <dgm:spPr>
        <a:solidFill>
          <a:srgbClr val="FFC000">
            <a:alpha val="70000"/>
          </a:srgbClr>
        </a:solidFill>
        <a:ln>
          <a:solidFill>
            <a:srgbClr val="FFCC00"/>
          </a:solidFill>
        </a:ln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RED ESTABLE</a:t>
          </a:r>
        </a:p>
        <a:p>
          <a:r>
            <a:rPr lang="es-ES" b="1" dirty="0" smtClean="0">
              <a:solidFill>
                <a:schemeClr val="bg1"/>
              </a:solidFill>
            </a:rPr>
            <a:t>MUNICIPAL </a:t>
          </a:r>
          <a:endParaRPr lang="es-ES" b="1" dirty="0">
            <a:solidFill>
              <a:schemeClr val="bg1"/>
            </a:solidFill>
          </a:endParaRPr>
        </a:p>
      </dgm:t>
    </dgm:pt>
    <dgm:pt modelId="{E7EA67C7-B9DA-4155-905D-6D897603F6CC}" type="parTrans" cxnId="{F153DEDB-CE01-436B-BAFE-8D01737C91B2}">
      <dgm:prSet/>
      <dgm:spPr/>
      <dgm:t>
        <a:bodyPr/>
        <a:lstStyle/>
        <a:p>
          <a:endParaRPr lang="es-ES"/>
        </a:p>
      </dgm:t>
    </dgm:pt>
    <dgm:pt modelId="{23FE4659-7D54-406B-A420-1211ED877A59}" type="sibTrans" cxnId="{F153DEDB-CE01-436B-BAFE-8D01737C91B2}">
      <dgm:prSet/>
      <dgm:spPr/>
      <dgm:t>
        <a:bodyPr/>
        <a:lstStyle/>
        <a:p>
          <a:endParaRPr lang="es-ES"/>
        </a:p>
      </dgm:t>
    </dgm:pt>
    <dgm:pt modelId="{448B74B0-F4BD-4E7E-8308-E099CE7BF51A}">
      <dgm:prSet phldrT="[Texto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SAMUR SOCIAL</a:t>
          </a:r>
        </a:p>
        <a:p>
          <a:r>
            <a:rPr lang="es-ES" b="1" dirty="0" smtClean="0">
              <a:solidFill>
                <a:schemeClr val="bg1"/>
              </a:solidFill>
            </a:rPr>
            <a:t>CENTROS ABIERTOS</a:t>
          </a:r>
        </a:p>
        <a:p>
          <a:r>
            <a:rPr lang="es-ES" b="1" dirty="0" smtClean="0">
              <a:solidFill>
                <a:schemeClr val="bg1"/>
              </a:solidFill>
            </a:rPr>
            <a:t>CENTROS DE ACOGIDA</a:t>
          </a:r>
        </a:p>
        <a:p>
          <a:r>
            <a:rPr lang="es-ES" b="1" dirty="0" smtClean="0">
              <a:solidFill>
                <a:schemeClr val="bg1"/>
              </a:solidFill>
            </a:rPr>
            <a:t>ALOJAMIENTOS ALTERNATIVOS</a:t>
          </a:r>
        </a:p>
        <a:p>
          <a:r>
            <a:rPr lang="es-ES" b="1" dirty="0" smtClean="0">
              <a:solidFill>
                <a:schemeClr val="bg1"/>
              </a:solidFill>
            </a:rPr>
            <a:t>HOUSING FIRTS</a:t>
          </a:r>
        </a:p>
        <a:p>
          <a:r>
            <a:rPr lang="es-ES" b="1" dirty="0" smtClean="0">
              <a:solidFill>
                <a:schemeClr val="bg1"/>
              </a:solidFill>
            </a:rPr>
            <a:t>PISOS DE TRATAMIENTO SOCIAL</a:t>
          </a:r>
        </a:p>
        <a:p>
          <a:r>
            <a:rPr lang="es-ES" b="1" dirty="0" smtClean="0">
              <a:solidFill>
                <a:schemeClr val="bg1"/>
              </a:solidFill>
            </a:rPr>
            <a:t>CENTROS DE DIA </a:t>
          </a:r>
        </a:p>
        <a:p>
          <a:endParaRPr lang="es-ES" b="1" dirty="0" smtClean="0">
            <a:solidFill>
              <a:schemeClr val="bg1"/>
            </a:solidFill>
          </a:endParaRPr>
        </a:p>
        <a:p>
          <a:endParaRPr lang="es-ES" b="1" dirty="0">
            <a:solidFill>
              <a:schemeClr val="bg1"/>
            </a:solidFill>
          </a:endParaRPr>
        </a:p>
      </dgm:t>
    </dgm:pt>
    <dgm:pt modelId="{17E84EBD-A5E6-47DF-97FC-ECFC50CED008}" type="parTrans" cxnId="{8485D954-218F-4A27-A7F1-9BCF2DB45BEF}">
      <dgm:prSet/>
      <dgm:spPr/>
      <dgm:t>
        <a:bodyPr/>
        <a:lstStyle/>
        <a:p>
          <a:endParaRPr lang="es-ES"/>
        </a:p>
      </dgm:t>
    </dgm:pt>
    <dgm:pt modelId="{39AD261B-C890-45AF-BF30-39B24C23BAFE}" type="sibTrans" cxnId="{8485D954-218F-4A27-A7F1-9BCF2DB45BEF}">
      <dgm:prSet/>
      <dgm:spPr/>
      <dgm:t>
        <a:bodyPr/>
        <a:lstStyle/>
        <a:p>
          <a:endParaRPr lang="es-ES"/>
        </a:p>
      </dgm:t>
    </dgm:pt>
    <dgm:pt modelId="{7B612106-1103-4453-92BB-E88E5837F5B2}">
      <dgm:prSet phldrT="[Texto]"/>
      <dgm:spPr>
        <a:solidFill>
          <a:schemeClr val="accent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RED INICITAIVA SOCIAL</a:t>
          </a:r>
          <a:endParaRPr lang="es-ES" b="1" dirty="0">
            <a:solidFill>
              <a:schemeClr val="bg1"/>
            </a:solidFill>
          </a:endParaRPr>
        </a:p>
      </dgm:t>
    </dgm:pt>
    <dgm:pt modelId="{A6BCCB7D-816E-4144-B2C6-4B0C7A80E599}" type="parTrans" cxnId="{66FE074D-D474-4E4D-8D71-1C36E5EE0806}">
      <dgm:prSet/>
      <dgm:spPr/>
      <dgm:t>
        <a:bodyPr/>
        <a:lstStyle/>
        <a:p>
          <a:endParaRPr lang="es-ES"/>
        </a:p>
      </dgm:t>
    </dgm:pt>
    <dgm:pt modelId="{A013B88E-F8B9-4F38-BE69-C8D3E616BD54}" type="sibTrans" cxnId="{66FE074D-D474-4E4D-8D71-1C36E5EE0806}">
      <dgm:prSet/>
      <dgm:spPr/>
      <dgm:t>
        <a:bodyPr/>
        <a:lstStyle/>
        <a:p>
          <a:endParaRPr lang="es-ES"/>
        </a:p>
      </dgm:t>
    </dgm:pt>
    <dgm:pt modelId="{6D324D50-F730-4FE0-B0A3-26A4932BF0EA}">
      <dgm:prSet phldrT="[Texto]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b="1" dirty="0" smtClean="0"/>
            <a:t>SAN JUAN DE DIOS</a:t>
          </a:r>
        </a:p>
        <a:p>
          <a:r>
            <a:rPr lang="es-ES" b="1" dirty="0" smtClean="0"/>
            <a:t>SAN MARTN DE PORRES</a:t>
          </a:r>
        </a:p>
        <a:p>
          <a:r>
            <a:rPr lang="es-ES" b="1" dirty="0" smtClean="0"/>
            <a:t>CÁRITAS</a:t>
          </a:r>
        </a:p>
        <a:p>
          <a:r>
            <a:rPr lang="es-ES" b="1" dirty="0" smtClean="0"/>
            <a:t>SANTA MARÍA DE LA PAZ</a:t>
          </a:r>
        </a:p>
        <a:p>
          <a:r>
            <a:rPr lang="es-ES" b="1" dirty="0" smtClean="0"/>
            <a:t>CORAZÓN DEL PADRE</a:t>
          </a:r>
        </a:p>
        <a:p>
          <a:endParaRPr lang="es-ES" b="1" dirty="0"/>
        </a:p>
      </dgm:t>
    </dgm:pt>
    <dgm:pt modelId="{333886CA-CA10-44E3-9FE9-36081D6F2334}" type="parTrans" cxnId="{D717BB16-0562-4204-9819-1421DB59C813}">
      <dgm:prSet/>
      <dgm:spPr/>
      <dgm:t>
        <a:bodyPr/>
        <a:lstStyle/>
        <a:p>
          <a:endParaRPr lang="es-ES"/>
        </a:p>
      </dgm:t>
    </dgm:pt>
    <dgm:pt modelId="{32F5D8EE-65D1-41DC-BAFB-7E61BE537C4D}" type="sibTrans" cxnId="{D717BB16-0562-4204-9819-1421DB59C813}">
      <dgm:prSet/>
      <dgm:spPr/>
      <dgm:t>
        <a:bodyPr/>
        <a:lstStyle/>
        <a:p>
          <a:endParaRPr lang="es-ES"/>
        </a:p>
      </dgm:t>
    </dgm:pt>
    <dgm:pt modelId="{891DDC49-003C-485D-B811-3B099B6957C9}" type="pres">
      <dgm:prSet presAssocID="{CBE6B603-3B59-45B8-BD4E-79AFB621B7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389217-255F-4FE0-B54D-70D2219B56F6}" type="pres">
      <dgm:prSet presAssocID="{E9C22679-7A7E-49AB-9106-9025A0BD9E81}" presName="compNode" presStyleCnt="0"/>
      <dgm:spPr/>
    </dgm:pt>
    <dgm:pt modelId="{38FABD16-4910-4353-AEB9-BA515F5F8492}" type="pres">
      <dgm:prSet presAssocID="{E9C22679-7A7E-49AB-9106-9025A0BD9E81}" presName="aNode" presStyleLbl="bgShp" presStyleIdx="0" presStyleCnt="3"/>
      <dgm:spPr/>
      <dgm:t>
        <a:bodyPr/>
        <a:lstStyle/>
        <a:p>
          <a:endParaRPr lang="es-ES"/>
        </a:p>
      </dgm:t>
    </dgm:pt>
    <dgm:pt modelId="{C694D073-8862-4F02-937A-8A6D80C5E8DB}" type="pres">
      <dgm:prSet presAssocID="{E9C22679-7A7E-49AB-9106-9025A0BD9E81}" presName="textNode" presStyleLbl="bgShp" presStyleIdx="0" presStyleCnt="3"/>
      <dgm:spPr/>
      <dgm:t>
        <a:bodyPr/>
        <a:lstStyle/>
        <a:p>
          <a:endParaRPr lang="es-ES"/>
        </a:p>
      </dgm:t>
    </dgm:pt>
    <dgm:pt modelId="{54A91210-C9DC-45AB-904D-440E1A706393}" type="pres">
      <dgm:prSet presAssocID="{E9C22679-7A7E-49AB-9106-9025A0BD9E81}" presName="compChildNode" presStyleCnt="0"/>
      <dgm:spPr/>
    </dgm:pt>
    <dgm:pt modelId="{268F980C-DDE2-40BA-B3A1-02B37183B019}" type="pres">
      <dgm:prSet presAssocID="{E9C22679-7A7E-49AB-9106-9025A0BD9E81}" presName="theInnerList" presStyleCnt="0"/>
      <dgm:spPr/>
    </dgm:pt>
    <dgm:pt modelId="{AF23EB87-9FCC-4714-90C1-553E397ECDB0}" type="pres">
      <dgm:prSet presAssocID="{3D8507BB-F923-4A48-AC08-009860ABB03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F1D08-BCA8-4E9F-AF18-DC990C9BD9D4}" type="pres">
      <dgm:prSet presAssocID="{E9C22679-7A7E-49AB-9106-9025A0BD9E81}" presName="aSpace" presStyleCnt="0"/>
      <dgm:spPr/>
    </dgm:pt>
    <dgm:pt modelId="{D66577B7-92A5-4596-A7C0-9167B63074CF}" type="pres">
      <dgm:prSet presAssocID="{73B1F342-ADC8-429A-BD5E-AA47C42CFBC5}" presName="compNode" presStyleCnt="0"/>
      <dgm:spPr/>
    </dgm:pt>
    <dgm:pt modelId="{D1FE36E1-481A-4C74-AE1C-FEFC3B6C47A8}" type="pres">
      <dgm:prSet presAssocID="{73B1F342-ADC8-429A-BD5E-AA47C42CFBC5}" presName="aNode" presStyleLbl="bgShp" presStyleIdx="1" presStyleCnt="3"/>
      <dgm:spPr/>
      <dgm:t>
        <a:bodyPr/>
        <a:lstStyle/>
        <a:p>
          <a:endParaRPr lang="es-ES"/>
        </a:p>
      </dgm:t>
    </dgm:pt>
    <dgm:pt modelId="{CFD4855C-29CD-4868-8F38-17E1E07CF295}" type="pres">
      <dgm:prSet presAssocID="{73B1F342-ADC8-429A-BD5E-AA47C42CFBC5}" presName="textNode" presStyleLbl="bgShp" presStyleIdx="1" presStyleCnt="3"/>
      <dgm:spPr/>
      <dgm:t>
        <a:bodyPr/>
        <a:lstStyle/>
        <a:p>
          <a:endParaRPr lang="es-ES"/>
        </a:p>
      </dgm:t>
    </dgm:pt>
    <dgm:pt modelId="{45EE0357-04F6-4CDF-A1EC-4375C6514635}" type="pres">
      <dgm:prSet presAssocID="{73B1F342-ADC8-429A-BD5E-AA47C42CFBC5}" presName="compChildNode" presStyleCnt="0"/>
      <dgm:spPr/>
    </dgm:pt>
    <dgm:pt modelId="{0E55AD59-E1A0-4F39-B9EF-5DE3A9255DC3}" type="pres">
      <dgm:prSet presAssocID="{73B1F342-ADC8-429A-BD5E-AA47C42CFBC5}" presName="theInnerList" presStyleCnt="0"/>
      <dgm:spPr/>
    </dgm:pt>
    <dgm:pt modelId="{A71C7717-DEEE-4D80-9734-BEEA0CABF22C}" type="pres">
      <dgm:prSet presAssocID="{448B74B0-F4BD-4E7E-8308-E099CE7BF51A}" presName="childNode" presStyleLbl="node1" presStyleIdx="1" presStyleCnt="3" custScaleY="78891" custLinFactNeighborX="502" custLinFactNeighborY="-47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B13AA4-E87A-420B-BABC-49F66DD1F8DC}" type="pres">
      <dgm:prSet presAssocID="{73B1F342-ADC8-429A-BD5E-AA47C42CFBC5}" presName="aSpace" presStyleCnt="0"/>
      <dgm:spPr/>
    </dgm:pt>
    <dgm:pt modelId="{A4C22666-6817-4BE8-9DA7-FA3412C9175E}" type="pres">
      <dgm:prSet presAssocID="{7B612106-1103-4453-92BB-E88E5837F5B2}" presName="compNode" presStyleCnt="0"/>
      <dgm:spPr/>
    </dgm:pt>
    <dgm:pt modelId="{1BD3143D-F587-4C0C-B222-0EC72A2F41A3}" type="pres">
      <dgm:prSet presAssocID="{7B612106-1103-4453-92BB-E88E5837F5B2}" presName="aNode" presStyleLbl="bgShp" presStyleIdx="2" presStyleCnt="3"/>
      <dgm:spPr/>
      <dgm:t>
        <a:bodyPr/>
        <a:lstStyle/>
        <a:p>
          <a:endParaRPr lang="es-ES"/>
        </a:p>
      </dgm:t>
    </dgm:pt>
    <dgm:pt modelId="{E3849D8C-EE54-476C-819E-A4272D108241}" type="pres">
      <dgm:prSet presAssocID="{7B612106-1103-4453-92BB-E88E5837F5B2}" presName="textNode" presStyleLbl="bgShp" presStyleIdx="2" presStyleCnt="3"/>
      <dgm:spPr/>
      <dgm:t>
        <a:bodyPr/>
        <a:lstStyle/>
        <a:p>
          <a:endParaRPr lang="es-ES"/>
        </a:p>
      </dgm:t>
    </dgm:pt>
    <dgm:pt modelId="{498D8A21-2D93-4E40-ABEA-169F2EA7E635}" type="pres">
      <dgm:prSet presAssocID="{7B612106-1103-4453-92BB-E88E5837F5B2}" presName="compChildNode" presStyleCnt="0"/>
      <dgm:spPr/>
    </dgm:pt>
    <dgm:pt modelId="{DA75B1BF-8ADF-49A6-991F-29D80927AA18}" type="pres">
      <dgm:prSet presAssocID="{7B612106-1103-4453-92BB-E88E5837F5B2}" presName="theInnerList" presStyleCnt="0"/>
      <dgm:spPr/>
    </dgm:pt>
    <dgm:pt modelId="{BD56C951-AE63-4749-9359-CBAA49D6C194}" type="pres">
      <dgm:prSet presAssocID="{6D324D50-F730-4FE0-B0A3-26A4932BF0E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65C1C7-2AC6-4067-B361-055F80F6F485}" type="presOf" srcId="{E9C22679-7A7E-49AB-9106-9025A0BD9E81}" destId="{38FABD16-4910-4353-AEB9-BA515F5F8492}" srcOrd="0" destOrd="0" presId="urn:microsoft.com/office/officeart/2005/8/layout/lProcess2"/>
    <dgm:cxn modelId="{324B1AF7-1900-4315-B322-CBD008E21CBB}" type="presOf" srcId="{73B1F342-ADC8-429A-BD5E-AA47C42CFBC5}" destId="{D1FE36E1-481A-4C74-AE1C-FEFC3B6C47A8}" srcOrd="0" destOrd="0" presId="urn:microsoft.com/office/officeart/2005/8/layout/lProcess2"/>
    <dgm:cxn modelId="{17B62489-3CFB-4293-BECE-3D18D02CDB07}" srcId="{CBE6B603-3B59-45B8-BD4E-79AFB621B72B}" destId="{E9C22679-7A7E-49AB-9106-9025A0BD9E81}" srcOrd="0" destOrd="0" parTransId="{66A4EA2A-F6CB-42E6-9735-DF4C1C8F3782}" sibTransId="{1C1E3B7E-4B02-4DB8-8F9A-551669A1BD64}"/>
    <dgm:cxn modelId="{6E7F2B1F-2839-40AF-B794-D948C28ED325}" type="presOf" srcId="{3D8507BB-F923-4A48-AC08-009860ABB03E}" destId="{AF23EB87-9FCC-4714-90C1-553E397ECDB0}" srcOrd="0" destOrd="0" presId="urn:microsoft.com/office/officeart/2005/8/layout/lProcess2"/>
    <dgm:cxn modelId="{8485D954-218F-4A27-A7F1-9BCF2DB45BEF}" srcId="{73B1F342-ADC8-429A-BD5E-AA47C42CFBC5}" destId="{448B74B0-F4BD-4E7E-8308-E099CE7BF51A}" srcOrd="0" destOrd="0" parTransId="{17E84EBD-A5E6-47DF-97FC-ECFC50CED008}" sibTransId="{39AD261B-C890-45AF-BF30-39B24C23BAFE}"/>
    <dgm:cxn modelId="{F153DEDB-CE01-436B-BAFE-8D01737C91B2}" srcId="{CBE6B603-3B59-45B8-BD4E-79AFB621B72B}" destId="{73B1F342-ADC8-429A-BD5E-AA47C42CFBC5}" srcOrd="1" destOrd="0" parTransId="{E7EA67C7-B9DA-4155-905D-6D897603F6CC}" sibTransId="{23FE4659-7D54-406B-A420-1211ED877A59}"/>
    <dgm:cxn modelId="{98B4996D-6CF6-4F05-B2F1-B4ADDC7C8CE7}" type="presOf" srcId="{7B612106-1103-4453-92BB-E88E5837F5B2}" destId="{E3849D8C-EE54-476C-819E-A4272D108241}" srcOrd="1" destOrd="0" presId="urn:microsoft.com/office/officeart/2005/8/layout/lProcess2"/>
    <dgm:cxn modelId="{66FE074D-D474-4E4D-8D71-1C36E5EE0806}" srcId="{CBE6B603-3B59-45B8-BD4E-79AFB621B72B}" destId="{7B612106-1103-4453-92BB-E88E5837F5B2}" srcOrd="2" destOrd="0" parTransId="{A6BCCB7D-816E-4144-B2C6-4B0C7A80E599}" sibTransId="{A013B88E-F8B9-4F38-BE69-C8D3E616BD54}"/>
    <dgm:cxn modelId="{AC3B155B-0BDA-49E1-9160-B0C1BE1DF6C9}" type="presOf" srcId="{448B74B0-F4BD-4E7E-8308-E099CE7BF51A}" destId="{A71C7717-DEEE-4D80-9734-BEEA0CABF22C}" srcOrd="0" destOrd="0" presId="urn:microsoft.com/office/officeart/2005/8/layout/lProcess2"/>
    <dgm:cxn modelId="{D717BB16-0562-4204-9819-1421DB59C813}" srcId="{7B612106-1103-4453-92BB-E88E5837F5B2}" destId="{6D324D50-F730-4FE0-B0A3-26A4932BF0EA}" srcOrd="0" destOrd="0" parTransId="{333886CA-CA10-44E3-9FE9-36081D6F2334}" sibTransId="{32F5D8EE-65D1-41DC-BAFB-7E61BE537C4D}"/>
    <dgm:cxn modelId="{AABE5EB8-7E6B-4B3E-8C4A-E12B0C781D2E}" srcId="{E9C22679-7A7E-49AB-9106-9025A0BD9E81}" destId="{3D8507BB-F923-4A48-AC08-009860ABB03E}" srcOrd="0" destOrd="0" parTransId="{05221C92-D325-4D89-B112-385456DF0DFC}" sibTransId="{22033B85-4586-46C3-BCEA-9E7368BBE191}"/>
    <dgm:cxn modelId="{86563157-8F9A-4D2B-969D-9F32E5353B8F}" type="presOf" srcId="{E9C22679-7A7E-49AB-9106-9025A0BD9E81}" destId="{C694D073-8862-4F02-937A-8A6D80C5E8DB}" srcOrd="1" destOrd="0" presId="urn:microsoft.com/office/officeart/2005/8/layout/lProcess2"/>
    <dgm:cxn modelId="{5FF68C7E-A8D8-457F-AAA2-B9CE4B48B40B}" type="presOf" srcId="{7B612106-1103-4453-92BB-E88E5837F5B2}" destId="{1BD3143D-F587-4C0C-B222-0EC72A2F41A3}" srcOrd="0" destOrd="0" presId="urn:microsoft.com/office/officeart/2005/8/layout/lProcess2"/>
    <dgm:cxn modelId="{16C5216C-6EA8-40F3-ACF4-271E25EF9D5B}" type="presOf" srcId="{CBE6B603-3B59-45B8-BD4E-79AFB621B72B}" destId="{891DDC49-003C-485D-B811-3B099B6957C9}" srcOrd="0" destOrd="0" presId="urn:microsoft.com/office/officeart/2005/8/layout/lProcess2"/>
    <dgm:cxn modelId="{227E4C68-0AD6-493B-B0D8-FE4CEB6E3D24}" type="presOf" srcId="{6D324D50-F730-4FE0-B0A3-26A4932BF0EA}" destId="{BD56C951-AE63-4749-9359-CBAA49D6C194}" srcOrd="0" destOrd="0" presId="urn:microsoft.com/office/officeart/2005/8/layout/lProcess2"/>
    <dgm:cxn modelId="{3D9E2F86-E617-461A-A2C8-1935D4BFA208}" type="presOf" srcId="{73B1F342-ADC8-429A-BD5E-AA47C42CFBC5}" destId="{CFD4855C-29CD-4868-8F38-17E1E07CF295}" srcOrd="1" destOrd="0" presId="urn:microsoft.com/office/officeart/2005/8/layout/lProcess2"/>
    <dgm:cxn modelId="{3CD0D601-0BAC-40D8-9CB7-74AE53AFE10B}" type="presParOf" srcId="{891DDC49-003C-485D-B811-3B099B6957C9}" destId="{21389217-255F-4FE0-B54D-70D2219B56F6}" srcOrd="0" destOrd="0" presId="urn:microsoft.com/office/officeart/2005/8/layout/lProcess2"/>
    <dgm:cxn modelId="{596920F3-6CF0-4857-A796-4CCEFA36466F}" type="presParOf" srcId="{21389217-255F-4FE0-B54D-70D2219B56F6}" destId="{38FABD16-4910-4353-AEB9-BA515F5F8492}" srcOrd="0" destOrd="0" presId="urn:microsoft.com/office/officeart/2005/8/layout/lProcess2"/>
    <dgm:cxn modelId="{381EF4F3-3DAE-4244-B89F-5F76C17196DA}" type="presParOf" srcId="{21389217-255F-4FE0-B54D-70D2219B56F6}" destId="{C694D073-8862-4F02-937A-8A6D80C5E8DB}" srcOrd="1" destOrd="0" presId="urn:microsoft.com/office/officeart/2005/8/layout/lProcess2"/>
    <dgm:cxn modelId="{E4B6FD15-AB4D-46FD-AEA9-56FCD8865946}" type="presParOf" srcId="{21389217-255F-4FE0-B54D-70D2219B56F6}" destId="{54A91210-C9DC-45AB-904D-440E1A706393}" srcOrd="2" destOrd="0" presId="urn:microsoft.com/office/officeart/2005/8/layout/lProcess2"/>
    <dgm:cxn modelId="{54750159-462B-4353-B5A5-A6896D82B471}" type="presParOf" srcId="{54A91210-C9DC-45AB-904D-440E1A706393}" destId="{268F980C-DDE2-40BA-B3A1-02B37183B019}" srcOrd="0" destOrd="0" presId="urn:microsoft.com/office/officeart/2005/8/layout/lProcess2"/>
    <dgm:cxn modelId="{EBDE18EA-A4BA-4878-A4B4-CEC2C8D0283D}" type="presParOf" srcId="{268F980C-DDE2-40BA-B3A1-02B37183B019}" destId="{AF23EB87-9FCC-4714-90C1-553E397ECDB0}" srcOrd="0" destOrd="0" presId="urn:microsoft.com/office/officeart/2005/8/layout/lProcess2"/>
    <dgm:cxn modelId="{29F301A4-6A5E-4E43-B32E-59A6F5721366}" type="presParOf" srcId="{891DDC49-003C-485D-B811-3B099B6957C9}" destId="{E10F1D08-BCA8-4E9F-AF18-DC990C9BD9D4}" srcOrd="1" destOrd="0" presId="urn:microsoft.com/office/officeart/2005/8/layout/lProcess2"/>
    <dgm:cxn modelId="{0B24CBA9-F952-4FCD-909A-468003611DDD}" type="presParOf" srcId="{891DDC49-003C-485D-B811-3B099B6957C9}" destId="{D66577B7-92A5-4596-A7C0-9167B63074CF}" srcOrd="2" destOrd="0" presId="urn:microsoft.com/office/officeart/2005/8/layout/lProcess2"/>
    <dgm:cxn modelId="{238426A3-6C8F-45A5-ADDE-6E8A0010BD2D}" type="presParOf" srcId="{D66577B7-92A5-4596-A7C0-9167B63074CF}" destId="{D1FE36E1-481A-4C74-AE1C-FEFC3B6C47A8}" srcOrd="0" destOrd="0" presId="urn:microsoft.com/office/officeart/2005/8/layout/lProcess2"/>
    <dgm:cxn modelId="{BB29419E-C6F8-44E9-BF72-3B2EAB5A4E68}" type="presParOf" srcId="{D66577B7-92A5-4596-A7C0-9167B63074CF}" destId="{CFD4855C-29CD-4868-8F38-17E1E07CF295}" srcOrd="1" destOrd="0" presId="urn:microsoft.com/office/officeart/2005/8/layout/lProcess2"/>
    <dgm:cxn modelId="{75129B09-E624-4311-96A9-534799CF26CB}" type="presParOf" srcId="{D66577B7-92A5-4596-A7C0-9167B63074CF}" destId="{45EE0357-04F6-4CDF-A1EC-4375C6514635}" srcOrd="2" destOrd="0" presId="urn:microsoft.com/office/officeart/2005/8/layout/lProcess2"/>
    <dgm:cxn modelId="{1F9B5034-A6BF-4001-A41E-1E2AA3D66366}" type="presParOf" srcId="{45EE0357-04F6-4CDF-A1EC-4375C6514635}" destId="{0E55AD59-E1A0-4F39-B9EF-5DE3A9255DC3}" srcOrd="0" destOrd="0" presId="urn:microsoft.com/office/officeart/2005/8/layout/lProcess2"/>
    <dgm:cxn modelId="{3EAD74FD-1AB4-4AF7-B591-F3029C99BEC1}" type="presParOf" srcId="{0E55AD59-E1A0-4F39-B9EF-5DE3A9255DC3}" destId="{A71C7717-DEEE-4D80-9734-BEEA0CABF22C}" srcOrd="0" destOrd="0" presId="urn:microsoft.com/office/officeart/2005/8/layout/lProcess2"/>
    <dgm:cxn modelId="{A3256BA6-BEB3-4318-911A-5CDF53CCF7FB}" type="presParOf" srcId="{891DDC49-003C-485D-B811-3B099B6957C9}" destId="{0AB13AA4-E87A-420B-BABC-49F66DD1F8DC}" srcOrd="3" destOrd="0" presId="urn:microsoft.com/office/officeart/2005/8/layout/lProcess2"/>
    <dgm:cxn modelId="{CE850E3C-2612-4D79-B7DB-DD9D36D5A922}" type="presParOf" srcId="{891DDC49-003C-485D-B811-3B099B6957C9}" destId="{A4C22666-6817-4BE8-9DA7-FA3412C9175E}" srcOrd="4" destOrd="0" presId="urn:microsoft.com/office/officeart/2005/8/layout/lProcess2"/>
    <dgm:cxn modelId="{F5559EBB-2600-43C9-8FC3-8A8D6A8FDBCF}" type="presParOf" srcId="{A4C22666-6817-4BE8-9DA7-FA3412C9175E}" destId="{1BD3143D-F587-4C0C-B222-0EC72A2F41A3}" srcOrd="0" destOrd="0" presId="urn:microsoft.com/office/officeart/2005/8/layout/lProcess2"/>
    <dgm:cxn modelId="{269E2074-91C9-4039-8648-78F8C00FB592}" type="presParOf" srcId="{A4C22666-6817-4BE8-9DA7-FA3412C9175E}" destId="{E3849D8C-EE54-476C-819E-A4272D108241}" srcOrd="1" destOrd="0" presId="urn:microsoft.com/office/officeart/2005/8/layout/lProcess2"/>
    <dgm:cxn modelId="{313C06D4-24B9-4426-81DC-EEC10009B4CD}" type="presParOf" srcId="{A4C22666-6817-4BE8-9DA7-FA3412C9175E}" destId="{498D8A21-2D93-4E40-ABEA-169F2EA7E635}" srcOrd="2" destOrd="0" presId="urn:microsoft.com/office/officeart/2005/8/layout/lProcess2"/>
    <dgm:cxn modelId="{1FFB73B2-EF40-4DE3-9B06-B26E88A85A91}" type="presParOf" srcId="{498D8A21-2D93-4E40-ABEA-169F2EA7E635}" destId="{DA75B1BF-8ADF-49A6-991F-29D80927AA18}" srcOrd="0" destOrd="0" presId="urn:microsoft.com/office/officeart/2005/8/layout/lProcess2"/>
    <dgm:cxn modelId="{6EAC388E-824D-41DB-BFBD-9923A9A70803}" type="presParOf" srcId="{DA75B1BF-8ADF-49A6-991F-29D80927AA18}" destId="{BD56C951-AE63-4749-9359-CBAA49D6C19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BD16-4910-4353-AEB9-BA515F5F8492}">
      <dsp:nvSpPr>
        <dsp:cNvPr id="0" name=""/>
        <dsp:cNvSpPr/>
      </dsp:nvSpPr>
      <dsp:spPr>
        <a:xfrm>
          <a:off x="1262" y="0"/>
          <a:ext cx="3282864" cy="6049701"/>
        </a:xfrm>
        <a:prstGeom prst="roundRect">
          <a:avLst>
            <a:gd name="adj" fmla="val 10000"/>
          </a:avLst>
        </a:prstGeom>
        <a:solidFill>
          <a:srgbClr val="00B050">
            <a:alpha val="70000"/>
          </a:srgbClr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>
              <a:solidFill>
                <a:schemeClr val="bg1"/>
              </a:solidFill>
            </a:rPr>
            <a:t>CAMPAÑA DE FRIO</a:t>
          </a:r>
          <a:endParaRPr lang="es-ES" sz="3400" b="1" kern="1200" dirty="0">
            <a:solidFill>
              <a:schemeClr val="bg1"/>
            </a:solidFill>
          </a:endParaRPr>
        </a:p>
      </dsp:txBody>
      <dsp:txXfrm>
        <a:off x="1262" y="0"/>
        <a:ext cx="3282864" cy="1814910"/>
      </dsp:txXfrm>
    </dsp:sp>
    <dsp:sp modelId="{AF23EB87-9FCC-4714-90C1-553E397ECDB0}">
      <dsp:nvSpPr>
        <dsp:cNvPr id="0" name=""/>
        <dsp:cNvSpPr/>
      </dsp:nvSpPr>
      <dsp:spPr>
        <a:xfrm>
          <a:off x="329549" y="1814910"/>
          <a:ext cx="2626291" cy="39323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-CENTRO DE ACOGIDA PINAR DE SAN JOSE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-CENTRO DE ACOGIDA DE EMERGENCIAS DE VILLA DE VALLECAS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-CORAZON DEL PADRE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-CENTRO PARA EXTRANJEROS DE CRUZ ROJA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-PLAZAS EN PENSIONES</a:t>
          </a:r>
          <a:endParaRPr lang="es-ES" sz="1500" b="1" kern="1200" dirty="0"/>
        </a:p>
      </dsp:txBody>
      <dsp:txXfrm>
        <a:off x="406470" y="1891831"/>
        <a:ext cx="2472449" cy="3778464"/>
      </dsp:txXfrm>
    </dsp:sp>
    <dsp:sp modelId="{D1FE36E1-481A-4C74-AE1C-FEFC3B6C47A8}">
      <dsp:nvSpPr>
        <dsp:cNvPr id="0" name=""/>
        <dsp:cNvSpPr/>
      </dsp:nvSpPr>
      <dsp:spPr>
        <a:xfrm>
          <a:off x="3530342" y="0"/>
          <a:ext cx="3282864" cy="6049701"/>
        </a:xfrm>
        <a:prstGeom prst="roundRect">
          <a:avLst>
            <a:gd name="adj" fmla="val 10000"/>
          </a:avLst>
        </a:prstGeom>
        <a:solidFill>
          <a:srgbClr val="FFC000">
            <a:alpha val="70000"/>
          </a:srgbClr>
        </a:solidFill>
        <a:ln>
          <a:solidFill>
            <a:srgbClr val="FFCC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>
              <a:solidFill>
                <a:schemeClr val="bg1"/>
              </a:solidFill>
            </a:rPr>
            <a:t>RED ESTABLE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>
              <a:solidFill>
                <a:schemeClr val="bg1"/>
              </a:solidFill>
            </a:rPr>
            <a:t>MUNICIPAL </a:t>
          </a:r>
          <a:endParaRPr lang="es-ES" sz="3400" b="1" kern="1200" dirty="0">
            <a:solidFill>
              <a:schemeClr val="bg1"/>
            </a:solidFill>
          </a:endParaRPr>
        </a:p>
      </dsp:txBody>
      <dsp:txXfrm>
        <a:off x="3530342" y="0"/>
        <a:ext cx="3282864" cy="1814910"/>
      </dsp:txXfrm>
    </dsp:sp>
    <dsp:sp modelId="{A71C7717-DEEE-4D80-9734-BEEA0CABF22C}">
      <dsp:nvSpPr>
        <dsp:cNvPr id="0" name=""/>
        <dsp:cNvSpPr/>
      </dsp:nvSpPr>
      <dsp:spPr>
        <a:xfrm>
          <a:off x="3871812" y="2043633"/>
          <a:ext cx="2626291" cy="310223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SAMUR SOCIAL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CENTROS ABIERTOS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CENTROS DE ACOGIDA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ALOJAMIENTOS ALTERNATIVOS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HOUSING FIRTS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PISOS DE TRATAMIENTO SOCIAL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CENTROS DE DIA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1" kern="1200" dirty="0" smtClean="0">
            <a:solidFill>
              <a:schemeClr val="bg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1" kern="1200" dirty="0">
            <a:solidFill>
              <a:schemeClr val="bg1"/>
            </a:solidFill>
          </a:endParaRPr>
        </a:p>
      </dsp:txBody>
      <dsp:txXfrm>
        <a:off x="3948733" y="2120554"/>
        <a:ext cx="2472449" cy="2948393"/>
      </dsp:txXfrm>
    </dsp:sp>
    <dsp:sp modelId="{1BD3143D-F587-4C0C-B222-0EC72A2F41A3}">
      <dsp:nvSpPr>
        <dsp:cNvPr id="0" name=""/>
        <dsp:cNvSpPr/>
      </dsp:nvSpPr>
      <dsp:spPr>
        <a:xfrm>
          <a:off x="7059421" y="0"/>
          <a:ext cx="3282864" cy="604970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>
              <a:solidFill>
                <a:schemeClr val="bg1"/>
              </a:solidFill>
            </a:rPr>
            <a:t>RED INICITAIVA SOCIAL</a:t>
          </a:r>
          <a:endParaRPr lang="es-ES" sz="3400" b="1" kern="1200" dirty="0">
            <a:solidFill>
              <a:schemeClr val="bg1"/>
            </a:solidFill>
          </a:endParaRPr>
        </a:p>
      </dsp:txBody>
      <dsp:txXfrm>
        <a:off x="7059421" y="0"/>
        <a:ext cx="3282864" cy="1814910"/>
      </dsp:txXfrm>
    </dsp:sp>
    <dsp:sp modelId="{BD56C951-AE63-4749-9359-CBAA49D6C194}">
      <dsp:nvSpPr>
        <dsp:cNvPr id="0" name=""/>
        <dsp:cNvSpPr/>
      </dsp:nvSpPr>
      <dsp:spPr>
        <a:xfrm>
          <a:off x="7387708" y="1814910"/>
          <a:ext cx="2626291" cy="393230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SAN JUAN DE DIOS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SAN MARTN DE PORRES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CÁRITAS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SANTA MARÍA DE LA PAZ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CORAZÓN DEL PADRE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1" kern="1200" dirty="0"/>
        </a:p>
      </dsp:txBody>
      <dsp:txXfrm>
        <a:off x="7464629" y="1891831"/>
        <a:ext cx="2472449" cy="3778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898102" y="4688007"/>
            <a:ext cx="4939560" cy="44412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7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9" r:id="rId3"/>
    <p:sldLayoutId id="2147483660" r:id="rId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6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Hoja_de_c_lculo_de_Microsoft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357809" y="280989"/>
            <a:ext cx="12324521" cy="846544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eaLnBrk="1" hangingPunct="1"/>
            <a:r>
              <a:rPr lang="es-ES" sz="4400" b="1" i="1" dirty="0" smtClean="0"/>
              <a:t/>
            </a:r>
            <a:br>
              <a:rPr lang="es-ES" sz="4400" b="1" i="1" dirty="0" smtClean="0"/>
            </a:br>
            <a:r>
              <a:rPr lang="es-ES" sz="4400" b="1" i="1" dirty="0"/>
              <a:t/>
            </a:r>
            <a:br>
              <a:rPr lang="es-ES" sz="4400" b="1" i="1" dirty="0"/>
            </a:br>
            <a:r>
              <a:rPr lang="es-ES" sz="4400" b="1" i="1" dirty="0" smtClean="0"/>
              <a:t/>
            </a:r>
            <a:br>
              <a:rPr lang="es-ES" sz="4400" b="1" i="1" dirty="0" smtClean="0"/>
            </a:br>
            <a:r>
              <a:rPr lang="es-ES" sz="4400" b="1" i="1" dirty="0"/>
              <a:t/>
            </a:r>
            <a:br>
              <a:rPr lang="es-ES" sz="4400" b="1" i="1" dirty="0"/>
            </a:br>
            <a:r>
              <a:rPr lang="es-ES" sz="4400" b="1" i="1" dirty="0" smtClean="0"/>
              <a:t/>
            </a:r>
            <a:br>
              <a:rPr lang="es-ES" sz="4400" b="1" i="1" dirty="0" smtClean="0"/>
            </a:br>
            <a:r>
              <a:rPr lang="es-ES" sz="4400" b="1" i="1" dirty="0"/>
              <a:t/>
            </a:r>
            <a:br>
              <a:rPr lang="es-ES" sz="4400" b="1" i="1" dirty="0"/>
            </a:br>
            <a:r>
              <a:rPr lang="es-ES" altLang="es-E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PRESENTACION DE LA  CAMPAÑA CONTRA EL FRIO</a:t>
            </a:r>
            <a:br>
              <a:rPr lang="es-ES" altLang="es-ES" sz="44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s-ES" altLang="es-E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2017-2018</a:t>
            </a:r>
            <a:br>
              <a:rPr lang="es-ES" altLang="es-ES" sz="44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s-ES" sz="4400" b="1" i="1" dirty="0" smtClean="0"/>
              <a:t/>
            </a:r>
            <a:br>
              <a:rPr lang="es-ES" sz="4400" b="1" i="1" dirty="0" smtClean="0"/>
            </a:br>
            <a:r>
              <a:rPr lang="es-ES" sz="4400" b="1" i="1" dirty="0"/>
              <a:t/>
            </a:r>
            <a:br>
              <a:rPr lang="es-ES" sz="4400" b="1" i="1" dirty="0"/>
            </a:br>
            <a:r>
              <a:rPr lang="es-ES" b="1" i="1" dirty="0" smtClean="0"/>
              <a:t>PRESENTACION DE LA CAMPAÑA DE FRIO </a:t>
            </a:r>
            <a:br>
              <a:rPr lang="es-ES" b="1" i="1" dirty="0" smtClean="0"/>
            </a:br>
            <a:r>
              <a:rPr lang="es-ES" b="1" i="1" dirty="0" smtClean="0"/>
              <a:t>2017-2018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4400" b="1" dirty="0" smtClean="0"/>
              <a:t/>
            </a:r>
            <a:br>
              <a:rPr lang="es-ES" sz="4400" b="1" dirty="0" smtClean="0"/>
            </a:br>
            <a:r>
              <a:rPr lang="es-ES" sz="4400" b="1" dirty="0" smtClean="0"/>
              <a:t>                                               </a:t>
            </a:r>
            <a:endParaRPr sz="4000" b="1" dirty="0"/>
          </a:p>
        </p:txBody>
      </p:sp>
      <p:pic>
        <p:nvPicPr>
          <p:cNvPr id="121" name="banda_madrid_azul_digital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" y="9134779"/>
            <a:ext cx="13004801" cy="934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80988"/>
            <a:ext cx="4606994" cy="15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" y="9134779"/>
            <a:ext cx="2529191" cy="9309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CAMPAÑA FRIO\Fotos prospección Centro 10-4-08\centro 10-4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64" y="0"/>
            <a:ext cx="11056337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ppoin1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484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1" y="4057227"/>
            <a:ext cx="1273387" cy="130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65" y="6003433"/>
            <a:ext cx="2002650" cy="153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90" y="3955627"/>
            <a:ext cx="3174436" cy="60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32" y="2828997"/>
            <a:ext cx="2763520" cy="92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cruz-roj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86" y="4057228"/>
            <a:ext cx="1639147" cy="13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LogoFaci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23" y="2623538"/>
            <a:ext cx="3481493" cy="106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4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otos prospección Centro 10-4-08\centro 10-4-08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948464" y="1056068"/>
            <a:ext cx="11056337" cy="7096769"/>
          </a:xfrm>
          <a:solidFill>
            <a:srgbClr val="002060">
              <a:alpha val="58038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s-ES" altLang="es-ES" sz="5689" u="sng" dirty="0">
                <a:solidFill>
                  <a:schemeClr val="bg1"/>
                </a:solidFill>
              </a:rPr>
              <a:t>Nuestro compromiso:</a:t>
            </a:r>
          </a:p>
          <a:p>
            <a:pPr marL="0" indent="0" algn="ctr">
              <a:buNone/>
            </a:pPr>
            <a:r>
              <a:rPr lang="es-ES" altLang="es-ES" sz="5689" b="1" dirty="0">
                <a:solidFill>
                  <a:schemeClr val="bg1"/>
                </a:solidFill>
              </a:rPr>
              <a:t>Que todas las personas sin hogar de la ciudad de Madrid reciban atención social</a:t>
            </a:r>
          </a:p>
        </p:txBody>
      </p:sp>
      <p:pic>
        <p:nvPicPr>
          <p:cNvPr id="3076" name="Picture 6" descr="ppoin1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484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036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otos prospección Centro 10-4-08\centro 10-4-08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948464" y="1184856"/>
            <a:ext cx="11056337" cy="6967981"/>
          </a:xfrm>
          <a:solidFill>
            <a:srgbClr val="002060">
              <a:alpha val="58038"/>
            </a:srgb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endParaRPr lang="es-ES" altLang="es-ES" b="1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endParaRPr lang="es-ES" altLang="es-ES" b="1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es-ES" altLang="es-ES" b="1" dirty="0" smtClean="0">
                <a:solidFill>
                  <a:schemeClr val="bg1"/>
                </a:solidFill>
              </a:rPr>
              <a:t>¿QUÉ ES LA CAMPAÑA?</a:t>
            </a:r>
          </a:p>
          <a:p>
            <a:pPr marL="0" indent="0" algn="ctr">
              <a:lnSpc>
                <a:spcPct val="80000"/>
              </a:lnSpc>
              <a:buNone/>
            </a:pPr>
            <a:endParaRPr lang="es-ES_tradnl" altLang="es-ES" sz="2844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</a:pPr>
            <a:r>
              <a:rPr lang="es-ES_tradnl" altLang="es-ES" sz="2844" b="1" dirty="0">
                <a:solidFill>
                  <a:schemeClr val="bg1"/>
                </a:solidFill>
              </a:rPr>
              <a:t>Una actuación específica que se desarrolla coincidiendo con las temperaturas más frías, cuando las personas más vulnerables  necesitan una respuesta más eficaz</a:t>
            </a:r>
          </a:p>
          <a:p>
            <a:pPr marL="0" indent="0" algn="ctr">
              <a:lnSpc>
                <a:spcPct val="80000"/>
              </a:lnSpc>
              <a:buNone/>
            </a:pPr>
            <a:endParaRPr lang="es-ES_tradnl" altLang="es-ES" sz="2844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</a:pPr>
            <a:r>
              <a:rPr lang="es-ES_tradnl" altLang="es-ES" sz="2844" b="1" dirty="0">
                <a:solidFill>
                  <a:schemeClr val="bg1"/>
                </a:solidFill>
              </a:rPr>
              <a:t>Se inicia la noche del día 25 de noviembre de </a:t>
            </a:r>
            <a:r>
              <a:rPr lang="es-ES_tradnl" altLang="es-ES" sz="2844" b="1" dirty="0" smtClean="0">
                <a:solidFill>
                  <a:schemeClr val="bg1"/>
                </a:solidFill>
              </a:rPr>
              <a:t>2017</a:t>
            </a:r>
            <a:r>
              <a:rPr lang="es-ES_tradnl" altLang="es-ES" sz="2844" b="1" dirty="0">
                <a:solidFill>
                  <a:schemeClr val="bg1"/>
                </a:solidFill>
              </a:rPr>
              <a:t/>
            </a:r>
            <a:br>
              <a:rPr lang="es-ES_tradnl" altLang="es-ES" sz="2844" b="1" dirty="0">
                <a:solidFill>
                  <a:schemeClr val="bg1"/>
                </a:solidFill>
              </a:rPr>
            </a:br>
            <a:r>
              <a:rPr lang="es-ES_tradnl" altLang="es-ES" sz="2844" b="1" dirty="0">
                <a:solidFill>
                  <a:schemeClr val="bg1"/>
                </a:solidFill>
              </a:rPr>
              <a:t>y concluye  la </a:t>
            </a:r>
            <a:r>
              <a:rPr lang="es-ES_tradnl" altLang="es-ES" sz="2844" b="1" dirty="0" smtClean="0">
                <a:solidFill>
                  <a:schemeClr val="bg1"/>
                </a:solidFill>
              </a:rPr>
              <a:t>mañana del día 1 de abril  </a:t>
            </a:r>
            <a:r>
              <a:rPr lang="es-ES_tradnl" altLang="es-ES" sz="2844" b="1" dirty="0">
                <a:solidFill>
                  <a:schemeClr val="bg1"/>
                </a:solidFill>
              </a:rPr>
              <a:t>de </a:t>
            </a:r>
            <a:r>
              <a:rPr lang="es-ES_tradnl" altLang="es-ES" sz="2844" b="1" dirty="0" smtClean="0">
                <a:solidFill>
                  <a:schemeClr val="bg1"/>
                </a:solidFill>
              </a:rPr>
              <a:t>2018</a:t>
            </a:r>
            <a:endParaRPr lang="es-ES_tradnl" altLang="es-ES" sz="2844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s-ES_tradnl" altLang="es-ES" sz="2844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</a:pPr>
            <a:r>
              <a:rPr lang="es-ES_tradnl" altLang="es-ES" sz="2844" b="1" dirty="0">
                <a:solidFill>
                  <a:schemeClr val="bg1"/>
                </a:solidFill>
              </a:rPr>
              <a:t>Duración: 127 días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endParaRPr lang="es-ES" altLang="es-ES" sz="2844" dirty="0">
              <a:solidFill>
                <a:schemeClr val="bg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s-ES" altLang="es-ES" sz="3982" b="1" dirty="0">
              <a:solidFill>
                <a:schemeClr val="bg1"/>
              </a:solidFill>
            </a:endParaRPr>
          </a:p>
        </p:txBody>
      </p:sp>
      <p:pic>
        <p:nvPicPr>
          <p:cNvPr id="4100" name="Picture 6" descr="ppoin1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484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178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age_previe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64" y="0"/>
            <a:ext cx="11056337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ppoin1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484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1 CuadroTexto"/>
          <p:cNvSpPr txBox="1">
            <a:spLocks noChangeArrowheads="1"/>
          </p:cNvSpPr>
          <p:nvPr/>
        </p:nvSpPr>
        <p:spPr bwMode="auto">
          <a:xfrm>
            <a:off x="1790418" y="1002454"/>
            <a:ext cx="11214382" cy="9021059"/>
          </a:xfrm>
          <a:prstGeom prst="rect">
            <a:avLst/>
          </a:prstGeom>
          <a:solidFill>
            <a:srgbClr val="00206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8533" b="1" dirty="0">
                <a:solidFill>
                  <a:schemeClr val="bg1"/>
                </a:solidFill>
                <a:latin typeface="Arial Narrow" panose="020B0606020202030204" pitchFamily="34" charset="0"/>
              </a:rPr>
              <a:t>OBJETIVOS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56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56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" sz="3413" b="1" dirty="0">
                <a:solidFill>
                  <a:schemeClr val="bg1"/>
                </a:solidFill>
                <a:latin typeface="Arial Narrow" panose="020B0606020202030204" pitchFamily="34" charset="0"/>
              </a:rPr>
              <a:t>AUMENTO DE PLAZAS.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413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Red estable:1.484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413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Campaña de frío: 569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413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Esto supone contar en este periodo con 2.053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sz="256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3413" b="1" dirty="0">
                <a:solidFill>
                  <a:schemeClr val="bg1"/>
                </a:solidFill>
                <a:latin typeface="Arial Narrow" panose="020B0606020202030204" pitchFamily="34" charset="0"/>
              </a:rPr>
              <a:t>INCREMENTO DE LA INTERVENCIÓN DE CALLE.</a:t>
            </a:r>
          </a:p>
          <a:p>
            <a:pPr algn="just" eaLnBrk="1" hangingPunct="1">
              <a:spcBef>
                <a:spcPct val="0"/>
              </a:spcBef>
            </a:pPr>
            <a:r>
              <a:rPr lang="es-ES" altLang="es-ES" sz="3413" b="1" dirty="0">
                <a:solidFill>
                  <a:schemeClr val="bg1"/>
                </a:solidFill>
                <a:latin typeface="Arial Narrow" panose="020B0606020202030204" pitchFamily="34" charset="0"/>
              </a:rPr>
              <a:t>MAYOR SENSIBILIZACIÓN SOCIAL.</a:t>
            </a:r>
          </a:p>
          <a:p>
            <a:pPr algn="just" eaLnBrk="1" hangingPunct="1">
              <a:spcBef>
                <a:spcPct val="0"/>
              </a:spcBef>
            </a:pPr>
            <a:r>
              <a:rPr lang="es-ES" altLang="es-ES" sz="3413" b="1" dirty="0">
                <a:solidFill>
                  <a:schemeClr val="bg1"/>
                </a:solidFill>
                <a:latin typeface="Arial Narrow" panose="020B0606020202030204" pitchFamily="34" charset="0"/>
              </a:rPr>
              <a:t>PROGRAMAS ESPECIFICOS CON JÓVENES, PERSONAS SIN HOGAR MÁS VULNERABLES EN SITUACIÓN DE CALLE Y PREVENCIÓN DE LA TUBERCULOSIS</a:t>
            </a:r>
          </a:p>
          <a:p>
            <a:pPr algn="just" eaLnBrk="1" hangingPunct="1">
              <a:spcBef>
                <a:spcPct val="0"/>
              </a:spcBef>
            </a:pPr>
            <a:r>
              <a:rPr lang="es-ES" altLang="es-ES" sz="3413" b="1" dirty="0">
                <a:solidFill>
                  <a:schemeClr val="bg1"/>
                </a:solidFill>
                <a:latin typeface="Arial Narrow" panose="020B0606020202030204" pitchFamily="34" charset="0"/>
              </a:rPr>
              <a:t>PUERTA DE ACCESO A LA RED ESTABLE DE ATENCIÓN.</a:t>
            </a:r>
          </a:p>
          <a:p>
            <a:pPr algn="just" eaLnBrk="1" hangingPunct="1">
              <a:spcBef>
                <a:spcPct val="0"/>
              </a:spcBef>
            </a:pPr>
            <a:r>
              <a:rPr lang="es-ES" altLang="es-ES" sz="3413" b="1" dirty="0">
                <a:solidFill>
                  <a:schemeClr val="bg1"/>
                </a:solidFill>
                <a:latin typeface="Arial Narrow" panose="020B0606020202030204" pitchFamily="34" charset="0"/>
              </a:rPr>
              <a:t>COORDINACIÓN DE LA RED PÚBLICA Y LA INICIATIVA SOCIAL.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3413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06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_previe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64" y="0"/>
            <a:ext cx="11056337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ppoin1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484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1 CuadroTexto"/>
          <p:cNvSpPr txBox="1">
            <a:spLocks noChangeArrowheads="1"/>
          </p:cNvSpPr>
          <p:nvPr/>
        </p:nvSpPr>
        <p:spPr bwMode="auto">
          <a:xfrm>
            <a:off x="1790418" y="1002453"/>
            <a:ext cx="11214382" cy="7883248"/>
          </a:xfrm>
          <a:prstGeom prst="rect">
            <a:avLst/>
          </a:prstGeom>
          <a:solidFill>
            <a:srgbClr val="00206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8533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Actuaciones especificas</a:t>
            </a:r>
            <a:endParaRPr lang="es-ES" altLang="es-ES" sz="8533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56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s-ES" sz="256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r>
              <a:rPr lang="es-ES" altLang="es-ES" sz="2844" b="1" cap="all" dirty="0">
                <a:solidFill>
                  <a:schemeClr val="bg1"/>
                </a:solidFill>
                <a:latin typeface="Arial Narrow" panose="020B0606020202030204" pitchFamily="34" charset="0"/>
              </a:rPr>
              <a:t>Incremento de profesionales en los Dispositivos de Campaña de Frio. Por ejemplo, personal sanitario todos los días de la semana.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lang="es-ES" altLang="es-ES" sz="2844" b="1" cap="all" dirty="0">
                <a:solidFill>
                  <a:schemeClr val="bg1"/>
                </a:solidFill>
                <a:latin typeface="Arial Narrow" panose="020B0606020202030204" pitchFamily="34" charset="0"/>
              </a:rPr>
              <a:t>Incremento del numero de días de apertura del Dispositivo de Acogida de Villa de Vallecas, se pasa de los 100 días que hasta ahora se prestaba a los 115 días. Esto supondrá cerrar a la vez los 2 centros de acogida.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lang="es-ES" altLang="es-ES" sz="2844" b="1" cap="all" dirty="0">
                <a:solidFill>
                  <a:schemeClr val="bg1"/>
                </a:solidFill>
                <a:latin typeface="Arial Narrow" panose="020B0606020202030204" pitchFamily="34" charset="0"/>
              </a:rPr>
              <a:t>INCREMENTO DEL NUMERO DE PLAZAS DE ACOGIDA EN VILLA DE VALLECAS SE HA PASADO DE     PLAZAS A 140 PLAZAS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lang="es-ES" altLang="es-ES" sz="2844" b="1" cap="all" dirty="0">
                <a:solidFill>
                  <a:schemeClr val="bg1"/>
                </a:solidFill>
                <a:latin typeface="Arial Narrow" panose="020B0606020202030204" pitchFamily="34" charset="0"/>
              </a:rPr>
              <a:t>Incremento del numero de plazas en alojamiento de pensiones y mejora en el seguimiento de estos usuarios con personal técnico. SE HA PASADO DE 6.500 ESTANCIAS ANUALES A 12.000. ELLO SUPONE PASAR DE Las 70 plazas del pasado año a 90 plazas </a:t>
            </a:r>
          </a:p>
        </p:txBody>
      </p:sp>
    </p:spTree>
    <p:extLst>
      <p:ext uri="{BB962C8B-B14F-4D97-AF65-F5344CB8AC3E}">
        <p14:creationId xmlns:p14="http://schemas.microsoft.com/office/powerpoint/2010/main" val="135913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CAMPAÑA FRIO\Fotos prospección Centro 10-4-08\centro 10-4-08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16" y="0"/>
            <a:ext cx="11069884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ppoin1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484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52979" y="1198881"/>
            <a:ext cx="11056337" cy="7970644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8533" b="1" dirty="0">
                <a:solidFill>
                  <a:schemeClr val="bg1"/>
                </a:solidFill>
                <a:latin typeface="Arial Narrow" pitchFamily="34" charset="0"/>
              </a:rPr>
              <a:t>COLABORACIONES</a:t>
            </a:r>
          </a:p>
          <a:p>
            <a:pPr algn="ctr" eaLnBrk="1" hangingPunct="1">
              <a:defRPr/>
            </a:pPr>
            <a:endParaRPr lang="es-ES" sz="8533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406394" indent="-406394" hangingPunct="1">
              <a:buFont typeface="Arial" pitchFamily="34" charset="0"/>
              <a:buChar char="•"/>
              <a:defRPr/>
            </a:pPr>
            <a:r>
              <a:rPr lang="es-ES" sz="3413" b="1" dirty="0">
                <a:solidFill>
                  <a:schemeClr val="bg1"/>
                </a:solidFill>
                <a:latin typeface="Arial Narrow" pitchFamily="34" charset="0"/>
              </a:rPr>
              <a:t>SERVICIOS MUNICIPALES</a:t>
            </a:r>
          </a:p>
          <a:p>
            <a:pPr eaLnBrk="1" hangingPunct="1">
              <a:defRPr/>
            </a:pPr>
            <a:r>
              <a:rPr lang="es-ES" sz="3413" b="1" dirty="0">
                <a:solidFill>
                  <a:schemeClr val="bg1"/>
                </a:solidFill>
                <a:latin typeface="Arial Narrow" pitchFamily="34" charset="0"/>
              </a:rPr>
              <a:t>              POLICÍA MUNICIPAL</a:t>
            </a:r>
          </a:p>
          <a:p>
            <a:pPr eaLnBrk="1" hangingPunct="1">
              <a:defRPr/>
            </a:pPr>
            <a:r>
              <a:rPr lang="es-ES" sz="3413" b="1" dirty="0">
                <a:solidFill>
                  <a:schemeClr val="bg1"/>
                </a:solidFill>
                <a:latin typeface="Arial Narrow" pitchFamily="34" charset="0"/>
              </a:rPr>
              <a:t>              MADRID SALUD</a:t>
            </a:r>
          </a:p>
          <a:p>
            <a:pPr eaLnBrk="1" hangingPunct="1">
              <a:defRPr/>
            </a:pPr>
            <a:r>
              <a:rPr lang="es-ES" sz="3413" b="1" dirty="0">
                <a:solidFill>
                  <a:schemeClr val="bg1"/>
                </a:solidFill>
                <a:latin typeface="Arial Narrow" pitchFamily="34" charset="0"/>
              </a:rPr>
              <a:t>              SAMUR PROTECCIÓN CIVIL</a:t>
            </a:r>
          </a:p>
          <a:p>
            <a:pPr eaLnBrk="1" hangingPunct="1">
              <a:defRPr/>
            </a:pPr>
            <a:r>
              <a:rPr lang="es-ES" sz="3413" b="1" dirty="0">
                <a:solidFill>
                  <a:schemeClr val="bg1"/>
                </a:solidFill>
                <a:latin typeface="Arial Narrow" pitchFamily="34" charset="0"/>
              </a:rPr>
              <a:t>              SERVICIO MUNICIPAL DE LIMPIEZA</a:t>
            </a:r>
          </a:p>
          <a:p>
            <a:pPr marL="406394" indent="-406394" algn="just" hangingPunct="1">
              <a:buFont typeface="Arial" pitchFamily="34" charset="0"/>
              <a:buChar char="•"/>
              <a:defRPr/>
            </a:pPr>
            <a:r>
              <a:rPr lang="es-ES" sz="3413" b="1" dirty="0">
                <a:solidFill>
                  <a:schemeClr val="bg1"/>
                </a:solidFill>
                <a:latin typeface="Arial Narrow" pitchFamily="34" charset="0"/>
              </a:rPr>
              <a:t>EMT.</a:t>
            </a:r>
          </a:p>
          <a:p>
            <a:pPr marL="406394" indent="-406394" algn="just" hangingPunct="1">
              <a:buFont typeface="Arial" pitchFamily="34" charset="0"/>
              <a:buChar char="•"/>
              <a:defRPr/>
            </a:pPr>
            <a:r>
              <a:rPr lang="es-ES" sz="3413" b="1" dirty="0">
                <a:solidFill>
                  <a:schemeClr val="bg1"/>
                </a:solidFill>
                <a:latin typeface="Arial Narrow" pitchFamily="34" charset="0"/>
              </a:rPr>
              <a:t>AGENCIA ESTATAL DE METEOROLOGÍA</a:t>
            </a:r>
          </a:p>
          <a:p>
            <a:pPr marL="406394" indent="-406394" algn="just" hangingPunct="1">
              <a:buFont typeface="Arial" pitchFamily="34" charset="0"/>
              <a:buChar char="•"/>
              <a:defRPr/>
            </a:pPr>
            <a:r>
              <a:rPr lang="es-ES" sz="3413" b="1" dirty="0">
                <a:solidFill>
                  <a:schemeClr val="bg1"/>
                </a:solidFill>
                <a:latin typeface="Arial Narrow" pitchFamily="34" charset="0"/>
              </a:rPr>
              <a:t>SERVICIO DE EMERGENCIAS 112</a:t>
            </a:r>
          </a:p>
          <a:p>
            <a:pPr marL="406394" indent="-406394" algn="just" hangingPunct="1">
              <a:buFont typeface="Arial" pitchFamily="34" charset="0"/>
              <a:buChar char="•"/>
              <a:defRPr/>
            </a:pPr>
            <a:r>
              <a:rPr lang="es-ES" sz="3413" b="1" dirty="0">
                <a:solidFill>
                  <a:schemeClr val="bg1"/>
                </a:solidFill>
                <a:latin typeface="Arial Narrow" pitchFamily="34" charset="0"/>
              </a:rPr>
              <a:t>SERVICIO DE EMERGENCIAS SOCIALES DE LA CAM</a:t>
            </a:r>
          </a:p>
          <a:p>
            <a:pPr marL="406394" indent="-406394" algn="just" hangingPunct="1">
              <a:buFont typeface="Arial" pitchFamily="34" charset="0"/>
              <a:buChar char="•"/>
              <a:defRPr/>
            </a:pPr>
            <a:endParaRPr lang="es-ES" sz="3413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65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BotellaSamurSocial0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64" y="0"/>
            <a:ext cx="11056337" cy="919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ppoin1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484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1 CuadroTexto"/>
          <p:cNvSpPr txBox="1">
            <a:spLocks noChangeArrowheads="1"/>
          </p:cNvSpPr>
          <p:nvPr/>
        </p:nvSpPr>
        <p:spPr bwMode="auto">
          <a:xfrm>
            <a:off x="1948464" y="268677"/>
            <a:ext cx="11056337" cy="2718565"/>
          </a:xfrm>
          <a:prstGeom prst="rect">
            <a:avLst/>
          </a:prstGeom>
          <a:solidFill>
            <a:srgbClr val="00206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8533" b="1" dirty="0">
                <a:solidFill>
                  <a:schemeClr val="bg1"/>
                </a:solidFill>
                <a:latin typeface="Arial Narrow" panose="020B0606020202030204" pitchFamily="34" charset="0"/>
              </a:rPr>
              <a:t>RECURSOS DE ATENCIÓN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68204157"/>
              </p:ext>
            </p:extLst>
          </p:nvPr>
        </p:nvGraphicFramePr>
        <p:xfrm>
          <a:off x="2207896" y="2983068"/>
          <a:ext cx="10343549" cy="604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1459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64" y="1"/>
            <a:ext cx="11209866" cy="989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ppoin1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484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1 CuadroTexto"/>
          <p:cNvSpPr txBox="1">
            <a:spLocks noChangeArrowheads="1"/>
          </p:cNvSpPr>
          <p:nvPr/>
        </p:nvSpPr>
        <p:spPr bwMode="auto">
          <a:xfrm>
            <a:off x="1948463" y="370275"/>
            <a:ext cx="11198578" cy="2193549"/>
          </a:xfrm>
          <a:prstGeom prst="rect">
            <a:avLst/>
          </a:prstGeom>
          <a:solidFill>
            <a:srgbClr val="00206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6827" b="1" dirty="0">
                <a:solidFill>
                  <a:schemeClr val="bg1"/>
                </a:solidFill>
                <a:latin typeface="Arial Narrow" panose="020B0606020202030204" pitchFamily="34" charset="0"/>
              </a:rPr>
              <a:t>PLAZAS ACOGIDA </a:t>
            </a:r>
            <a:r>
              <a:rPr lang="es-ES" altLang="es-ES" sz="6827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2017-2018</a:t>
            </a:r>
            <a:endParaRPr lang="es-ES" altLang="es-ES" sz="6827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6827" b="1" dirty="0">
                <a:solidFill>
                  <a:schemeClr val="bg1"/>
                </a:solidFill>
                <a:latin typeface="Arial Narrow" panose="020B0606020202030204" pitchFamily="34" charset="0"/>
              </a:rPr>
              <a:t>569 PLAZAS</a:t>
            </a:r>
          </a:p>
        </p:txBody>
      </p:sp>
      <p:graphicFrame>
        <p:nvGraphicFramePr>
          <p:cNvPr id="9221" name="2 Gráfico"/>
          <p:cNvGraphicFramePr>
            <a:graphicFrameLocks/>
          </p:cNvGraphicFramePr>
          <p:nvPr/>
        </p:nvGraphicFramePr>
        <p:xfrm>
          <a:off x="1894277" y="2725139"/>
          <a:ext cx="11110524" cy="702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áfico" r:id="rId6" imgW="7815749" imgH="4944285" progId="Excel.Chart.8">
                  <p:embed/>
                </p:oleObj>
              </mc:Choice>
              <mc:Fallback>
                <p:oleObj name="Gráfico" r:id="rId6" imgW="7815749" imgH="494428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277" y="2725139"/>
                        <a:ext cx="11110524" cy="702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830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CAMPAÑA FRIO\Fotos prospección Centro 10-4-08\centro 10-4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64" y="0"/>
            <a:ext cx="11056337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ppoin1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484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1 CuadroTexto"/>
          <p:cNvSpPr txBox="1">
            <a:spLocks noChangeArrowheads="1"/>
          </p:cNvSpPr>
          <p:nvPr/>
        </p:nvSpPr>
        <p:spPr bwMode="auto">
          <a:xfrm>
            <a:off x="1948464" y="1070187"/>
            <a:ext cx="11056337" cy="1405449"/>
          </a:xfrm>
          <a:prstGeom prst="rect">
            <a:avLst/>
          </a:prstGeom>
          <a:solidFill>
            <a:srgbClr val="00206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8533" b="1" dirty="0">
                <a:solidFill>
                  <a:schemeClr val="bg1"/>
                </a:solidFill>
                <a:latin typeface="Arial Narrow" panose="020B0606020202030204" pitchFamily="34" charset="0"/>
              </a:rPr>
              <a:t>COSTE DE LA CAMPAÑA</a:t>
            </a:r>
          </a:p>
        </p:txBody>
      </p:sp>
      <p:sp>
        <p:nvSpPr>
          <p:cNvPr id="23557" name="2 CuadroTexto"/>
          <p:cNvSpPr txBox="1">
            <a:spLocks noChangeArrowheads="1"/>
          </p:cNvSpPr>
          <p:nvPr/>
        </p:nvSpPr>
        <p:spPr bwMode="auto">
          <a:xfrm>
            <a:off x="1948464" y="2472268"/>
            <a:ext cx="11056337" cy="4906921"/>
          </a:xfrm>
          <a:prstGeom prst="rect">
            <a:avLst/>
          </a:prstGeom>
          <a:solidFill>
            <a:srgbClr val="00206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S" sz="3413" b="1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es-ES" altLang="es-ES" sz="2844" b="1" dirty="0">
                <a:solidFill>
                  <a:schemeClr val="bg1"/>
                </a:solidFill>
              </a:rPr>
              <a:t>PRESUPUESTO DE LA CAMPAÑA  SE HA PASADO DE LOS 1.021.835,99 €.DE LAS ANTERIORES CAMPAÑAS A 1.423.788,18 €</a:t>
            </a:r>
          </a:p>
          <a:p>
            <a:pPr algn="just" eaLnBrk="1" hangingPunct="1">
              <a:defRPr/>
            </a:pPr>
            <a:endParaRPr lang="es-ES" altLang="es-ES" sz="2844" b="1" dirty="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r>
              <a:rPr lang="es-ES" altLang="es-ES" sz="2844" b="1" dirty="0">
                <a:solidFill>
                  <a:schemeClr val="bg1"/>
                </a:solidFill>
              </a:rPr>
              <a:t>    </a:t>
            </a:r>
            <a:r>
              <a:rPr lang="es-ES" altLang="es-ES" sz="2844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Ello supone el  </a:t>
            </a:r>
            <a:r>
              <a:rPr lang="es-ES" altLang="es-ES" sz="2844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6´19 </a:t>
            </a:r>
            <a:r>
              <a:rPr lang="es-ES" altLang="es-ES" sz="2844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 del presupuesto municipal de Atención a Personas Sin Hogar.  </a:t>
            </a:r>
            <a:r>
              <a:rPr lang="es-ES" altLang="es-ES" sz="2276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las anteriores Campañas suponía el 6´58%</a:t>
            </a:r>
          </a:p>
          <a:p>
            <a:pPr algn="just" eaLnBrk="1" hangingPunct="1">
              <a:defRPr/>
            </a:pPr>
            <a:endParaRPr lang="es-ES" altLang="es-ES" sz="2844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s-ES" altLang="es-ES" sz="2844" b="1" dirty="0">
                <a:solidFill>
                  <a:schemeClr val="bg1"/>
                </a:solidFill>
              </a:rPr>
              <a:t>PRESUPUESTO DEL PROGRAMA DE PERSONAS SIN HOGAR </a:t>
            </a:r>
            <a:r>
              <a:rPr lang="es-ES" altLang="es-ES" sz="2844" b="1" dirty="0" smtClean="0">
                <a:solidFill>
                  <a:schemeClr val="bg1"/>
                </a:solidFill>
              </a:rPr>
              <a:t>20.247.156 </a:t>
            </a:r>
            <a:r>
              <a:rPr lang="es-ES" altLang="es-ES" sz="2844" b="1" dirty="0">
                <a:solidFill>
                  <a:schemeClr val="bg1"/>
                </a:solidFill>
              </a:rPr>
              <a:t>€  </a:t>
            </a:r>
            <a:endParaRPr lang="es-ES" altLang="es-ES" sz="5689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44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439</Words>
  <Application>Microsoft Office PowerPoint</Application>
  <PresentationFormat>Personalizado</PresentationFormat>
  <Paragraphs>73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Gill Sans</vt:lpstr>
      <vt:lpstr>Helvetica Light</vt:lpstr>
      <vt:lpstr>Helvetica Neue</vt:lpstr>
      <vt:lpstr>White</vt:lpstr>
      <vt:lpstr>Gráfico</vt:lpstr>
      <vt:lpstr>      PRESENTACION DE LA  CAMPAÑA CONTRA EL FRIO 2017-2018   PRESENTACION DE LA CAMPAÑA DE FRIO  2017-2018                                  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Sepúlveda Angulo Jose Luis</dc:creator>
  <cp:lastModifiedBy>IAM</cp:lastModifiedBy>
  <cp:revision>53</cp:revision>
  <cp:lastPrinted>2017-11-20T05:48:28Z</cp:lastPrinted>
  <dcterms:modified xsi:type="dcterms:W3CDTF">2017-11-22T18:35:51Z</dcterms:modified>
</cp:coreProperties>
</file>